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6" r:id="rId3"/>
    <p:sldId id="267" r:id="rId4"/>
    <p:sldId id="268" r:id="rId5"/>
    <p:sldId id="260" r:id="rId6"/>
    <p:sldId id="258" r:id="rId7"/>
    <p:sldId id="262" r:id="rId8"/>
    <p:sldId id="263" r:id="rId9"/>
    <p:sldId id="264" r:id="rId10"/>
    <p:sldId id="265" r:id="rId11"/>
    <p:sldId id="269" r:id="rId12"/>
    <p:sldId id="270" r:id="rId13"/>
    <p:sldId id="273" r:id="rId14"/>
    <p:sldId id="280" r:id="rId15"/>
    <p:sldId id="274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5909-F6B3-42AC-9D86-66B17C4924FF}" type="datetime1">
              <a:rPr lang="en-US" smtClean="0">
                <a:solidFill>
                  <a:srgbClr val="04617B"/>
                </a:solidFill>
              </a:rPr>
              <a:pPr/>
              <a:t>4/26/2016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3FC818-720C-4F97-AC74-4968A85589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C7F4-C45B-4D93-80F9-8F8E889EF18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21-2D9B-41AF-9EDE-B986CC1F6242}" type="datetime1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729C-21CA-43FD-B173-93672E71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BAC712-B582-414E-8217-9C72BEF15310}" type="datetime1">
              <a:rPr lang="en-US" smtClean="0">
                <a:solidFill>
                  <a:srgbClr val="04617B"/>
                </a:solidFill>
              </a:rPr>
              <a:pPr/>
              <a:t>4/26/2016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3FC818-720C-4F97-AC74-4968A85589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os.frb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bostonfed.org/commdev/childrens-savings-accounts/index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fed.org/commdev/childrens-savings-accounts/index.htm" TargetMode="External"/><Relationship Id="rId2" Type="http://schemas.openxmlformats.org/officeDocument/2006/relationships/hyperlink" Target="http://www.nebhe.org/thejournal/counterbalancing-student-debt-with-asset-empowerment-and-economic-mobilit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fed.org/programs/csa/campaign/" TargetMode="External"/><Relationship Id="rId5" Type="http://schemas.openxmlformats.org/officeDocument/2006/relationships/hyperlink" Target="http://www.ncsl.org/" TargetMode="External"/><Relationship Id="rId4" Type="http://schemas.openxmlformats.org/officeDocument/2006/relationships/hyperlink" Target="http://www.nlc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poore@bos.frb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ostonfed.org/commdev/childrens-savings-accou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00forbaby.org/index.aspx" TargetMode="External"/><Relationship Id="rId2" Type="http://schemas.openxmlformats.org/officeDocument/2006/relationships/hyperlink" Target="https://mysavingsaccount.com/k2c/en/Login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stonfed.org/commdev/issue-briefs/2015/cdbrief12015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nafoundation.org/goal_2025.html" TargetMode="External"/><Relationship Id="rId2" Type="http://schemas.openxmlformats.org/officeDocument/2006/relationships/hyperlink" Target="http://www.bostonfed.org/commdev/community-outlook-survey/2015/aug-2015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ostonfed.org/economic/neppc/briefs/2011/pb111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500forbaby.org/files/Pages/faq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alliancebernstein.com/ri/?nid=11691&amp;sid=4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aboutchet.com/faq/index.s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757613" y="3940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>
          <a:xfrm>
            <a:off x="1588684" y="160833"/>
            <a:ext cx="6869516" cy="1143000"/>
          </a:xfrm>
        </p:spPr>
        <p:txBody>
          <a:bodyPr>
            <a:noAutofit/>
          </a:bodyPr>
          <a:lstStyle/>
          <a:p>
            <a:pPr algn="l"/>
            <a:r>
              <a:rPr lang="en-US" altLang="en-US" sz="3800" dirty="0"/>
              <a:t>Federal Reserve Bank of Boston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1"/>
          </p:nvPr>
        </p:nvSpPr>
        <p:spPr>
          <a:xfrm>
            <a:off x="228601" y="1882775"/>
            <a:ext cx="54102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3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CT Council for Philanthropy</a:t>
            </a:r>
            <a:endParaRPr lang="en-US" altLang="en-US" sz="35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Children’s Savings Accounts (CSAs)</a:t>
            </a:r>
            <a:r>
              <a:rPr lang="en-US" sz="3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Anthony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Poore</a:t>
            </a:r>
          </a:p>
          <a:p>
            <a:pPr marL="0" lvl="0" indent="0"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Tuesday, December 8, 2015</a:t>
            </a:r>
            <a:endParaRPr lang="en-US" alt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None/>
            </a:pPr>
            <a:endParaRPr lang="en-US" altLang="en-US" dirty="0" smtClean="0">
              <a:latin typeface="Bodoni MT Condensed" pitchFamily="18" charset="0"/>
            </a:endParaRPr>
          </a:p>
        </p:txBody>
      </p:sp>
      <p:pic>
        <p:nvPicPr>
          <p:cNvPr id="14343" name="Content Placeholder 15" descr="FRB Bank picture - CDAC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286000"/>
            <a:ext cx="2670175" cy="3455988"/>
          </a:xfrm>
        </p:spPr>
      </p:pic>
      <p:sp>
        <p:nvSpPr>
          <p:cNvPr id="2" name="TextBox 1"/>
          <p:cNvSpPr txBox="1"/>
          <p:nvPr/>
        </p:nvSpPr>
        <p:spPr>
          <a:xfrm>
            <a:off x="359228" y="6121210"/>
            <a:ext cx="8098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“The </a:t>
            </a:r>
            <a:r>
              <a:rPr lang="en-US" sz="1100" i="1" dirty="0"/>
              <a:t>views expressed here do not necessarily represent those of the Federal Reserve Bank of Boston or the Federal Reserve </a:t>
            </a:r>
            <a:r>
              <a:rPr lang="en-US" sz="1100" i="1" dirty="0" smtClean="0"/>
              <a:t>System”</a:t>
            </a:r>
            <a:endParaRPr lang="en-US" sz="1100" i="1" dirty="0"/>
          </a:p>
        </p:txBody>
      </p:sp>
      <p:pic>
        <p:nvPicPr>
          <p:cNvPr id="1026" name="Picture 2" descr="C:\Users\a1axp03\Documents\Logos\CSA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99857"/>
            <a:ext cx="1436285" cy="8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CSAs Continue to Gain Momentum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B3FC818-720C-4F97-AC74-4968A85589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Regional</a:t>
            </a:r>
          </a:p>
          <a:p>
            <a:pPr lvl="1"/>
            <a:r>
              <a:rPr lang="en-US" sz="2800" dirty="0" smtClean="0">
                <a:hlinkClick r:id="rId2"/>
              </a:rPr>
              <a:t>New England Board </a:t>
            </a:r>
            <a:r>
              <a:rPr lang="en-US" sz="2800" dirty="0">
                <a:hlinkClick r:id="rId2"/>
              </a:rPr>
              <a:t>of Higher </a:t>
            </a:r>
            <a:r>
              <a:rPr lang="en-US" sz="2800" dirty="0" smtClean="0">
                <a:hlinkClick r:id="rId2"/>
              </a:rPr>
              <a:t>Education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3"/>
              </a:rPr>
              <a:t>Federal Reserve Bank of Boston</a:t>
            </a:r>
            <a:endParaRPr lang="en-US" sz="2800" dirty="0" smtClean="0"/>
          </a:p>
          <a:p>
            <a:pPr marL="365760" lvl="1" indent="0">
              <a:buNone/>
            </a:pPr>
            <a:endParaRPr lang="en-US" sz="2800" dirty="0" smtClean="0"/>
          </a:p>
          <a:p>
            <a:r>
              <a:rPr lang="en-US" sz="3100" dirty="0" smtClean="0"/>
              <a:t>National</a:t>
            </a:r>
          </a:p>
          <a:p>
            <a:pPr lvl="1"/>
            <a:r>
              <a:rPr lang="en-US" sz="2800" u="sng" dirty="0" smtClean="0">
                <a:hlinkClick r:id="rId4"/>
              </a:rPr>
              <a:t>National </a:t>
            </a:r>
            <a:r>
              <a:rPr lang="en-US" sz="2800" u="sng" dirty="0">
                <a:hlinkClick r:id="rId4"/>
              </a:rPr>
              <a:t>League of Cities</a:t>
            </a:r>
            <a:r>
              <a:rPr lang="en-US" sz="2500" dirty="0"/>
              <a:t>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Institute </a:t>
            </a:r>
            <a:r>
              <a:rPr lang="en-US" sz="2500" dirty="0"/>
              <a:t>for Youth, Education and Families’ Learning </a:t>
            </a:r>
            <a:r>
              <a:rPr lang="en-US" sz="2500" dirty="0" smtClean="0"/>
              <a:t>Collaborative</a:t>
            </a:r>
          </a:p>
          <a:p>
            <a:pPr lvl="1"/>
            <a:r>
              <a:rPr lang="en-US" sz="2800" u="sng" dirty="0" smtClean="0">
                <a:hlinkClick r:id="rId5"/>
              </a:rPr>
              <a:t>National </a:t>
            </a:r>
            <a:r>
              <a:rPr lang="en-US" sz="2800" u="sng" dirty="0">
                <a:hlinkClick r:id="rId5"/>
              </a:rPr>
              <a:t>Conference of State </a:t>
            </a:r>
            <a:r>
              <a:rPr lang="en-US" sz="2800" u="sng" dirty="0" smtClean="0">
                <a:hlinkClick r:id="rId5"/>
              </a:rPr>
              <a:t>Legislatures</a:t>
            </a:r>
            <a:endParaRPr lang="en-US" sz="2800" dirty="0"/>
          </a:p>
          <a:p>
            <a:pPr lvl="1"/>
            <a:r>
              <a:rPr lang="en-US" sz="2800" u="sng" dirty="0" smtClean="0">
                <a:hlinkClick r:id="rId6"/>
              </a:rPr>
              <a:t>Campaign </a:t>
            </a:r>
            <a:r>
              <a:rPr lang="en-US" sz="2800" u="sng" dirty="0">
                <a:hlinkClick r:id="rId6"/>
              </a:rPr>
              <a:t>for Every Kid’s </a:t>
            </a:r>
            <a:r>
              <a:rPr lang="en-US" sz="2800" u="sng" dirty="0" smtClean="0">
                <a:hlinkClick r:id="rId6"/>
              </a:rPr>
              <a:t>Future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500" dirty="0" smtClean="0"/>
              <a:t>Corporation </a:t>
            </a:r>
            <a:r>
              <a:rPr lang="en-US" sz="2500" dirty="0"/>
              <a:t>for Enterprise </a:t>
            </a:r>
            <a:r>
              <a:rPr lang="en-US" sz="2500" dirty="0" smtClean="0"/>
              <a:t>Development (CFED)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What Does Early Research Suggest:</a:t>
            </a:r>
            <a:br>
              <a:rPr lang="en-US" sz="3600" dirty="0" smtClean="0"/>
            </a:br>
            <a:r>
              <a:rPr lang="en-US" sz="2800" i="1" dirty="0" smtClean="0"/>
              <a:t>Assets, Empowerment &amp; Opportunity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200" b="1" dirty="0" smtClean="0"/>
              <a:t>College Readiness</a:t>
            </a:r>
          </a:p>
          <a:p>
            <a:r>
              <a:rPr lang="en-US" sz="2200" dirty="0" smtClean="0"/>
              <a:t>Higher student and parental college expectations.</a:t>
            </a:r>
          </a:p>
          <a:p>
            <a:r>
              <a:rPr lang="en-US" sz="2200" dirty="0" smtClean="0"/>
              <a:t>Weak but positive effects on reading &amp; math.</a:t>
            </a:r>
          </a:p>
          <a:p>
            <a:r>
              <a:rPr lang="en-US" sz="2200" dirty="0" smtClean="0"/>
              <a:t>Higher high school GPA</a:t>
            </a:r>
          </a:p>
          <a:p>
            <a:r>
              <a:rPr lang="en-US" sz="2200" i="1" dirty="0" smtClean="0"/>
              <a:t>College Bound Identity</a:t>
            </a:r>
          </a:p>
          <a:p>
            <a:endParaRPr lang="en-US" sz="2200" dirty="0"/>
          </a:p>
          <a:p>
            <a:pPr marL="114300" indent="0">
              <a:buNone/>
            </a:pPr>
            <a:r>
              <a:rPr lang="en-US" sz="2200" b="1" dirty="0" smtClean="0"/>
              <a:t>College Access</a:t>
            </a:r>
          </a:p>
          <a:p>
            <a:r>
              <a:rPr lang="en-US" sz="2200" dirty="0" smtClean="0"/>
              <a:t>Even college savings of </a:t>
            </a:r>
            <a:r>
              <a:rPr lang="en-US" sz="2200" b="1" dirty="0" smtClean="0"/>
              <a:t>less than $500 </a:t>
            </a:r>
            <a:r>
              <a:rPr lang="en-US" sz="2200" dirty="0" smtClean="0"/>
              <a:t>increase college entry for low and moderate income students.</a:t>
            </a:r>
          </a:p>
          <a:p>
            <a:r>
              <a:rPr lang="en-US" sz="2200" b="1" dirty="0" smtClean="0"/>
              <a:t>3X</a:t>
            </a:r>
            <a:r>
              <a:rPr lang="en-US" sz="2200" dirty="0" smtClean="0"/>
              <a:t>s more likely to enroll in college than with no savings account.</a:t>
            </a:r>
          </a:p>
          <a:p>
            <a:r>
              <a:rPr lang="en-US" sz="2200" i="1" dirty="0" smtClean="0"/>
              <a:t>College Savers Identity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D485BD-DEDA-40BF-AA99-27AC12E403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248400"/>
            <a:ext cx="7543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Elliot, W. and Lewis (2013). Are student loans widening the wealth gap in America? It’s a question of equity. Lawrence, KS: Assets &amp; Education Initiative (AEDI).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99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What Does Early Research Suggest:</a:t>
            </a:r>
            <a:br>
              <a:rPr lang="en-US" sz="3600" dirty="0" smtClean="0"/>
            </a:br>
            <a:r>
              <a:rPr lang="en-US" sz="2800" i="1" dirty="0" smtClean="0"/>
              <a:t>Assets, Empowerment &amp; Opportunity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b="1" dirty="0" smtClean="0"/>
              <a:t>College Completion</a:t>
            </a:r>
          </a:p>
          <a:p>
            <a:r>
              <a:rPr lang="en-US" sz="2200" dirty="0" smtClean="0"/>
              <a:t>Even college savings of less than $500 </a:t>
            </a:r>
            <a:r>
              <a:rPr lang="en-US" sz="2200" b="1" dirty="0"/>
              <a:t>increase college completion</a:t>
            </a:r>
            <a:r>
              <a:rPr lang="en-US" sz="2200" dirty="0" smtClean="0"/>
              <a:t> for low and moderate income students.</a:t>
            </a:r>
          </a:p>
          <a:p>
            <a:r>
              <a:rPr lang="en-US" sz="2200" b="1" dirty="0" smtClean="0"/>
              <a:t>4X</a:t>
            </a:r>
            <a:r>
              <a:rPr lang="en-US" sz="2200" dirty="0"/>
              <a:t>s</a:t>
            </a:r>
            <a:r>
              <a:rPr lang="en-US" sz="2200" dirty="0" smtClean="0"/>
              <a:t> more likely to graduate college than with no savings account.</a:t>
            </a:r>
          </a:p>
          <a:p>
            <a:endParaRPr lang="en-US" sz="2200" dirty="0"/>
          </a:p>
          <a:p>
            <a:pPr marL="114300" indent="0">
              <a:buNone/>
            </a:pPr>
            <a:r>
              <a:rPr lang="en-US" sz="2200" b="1" dirty="0" smtClean="0"/>
              <a:t>Young adult graduates who had savings as adolescents:</a:t>
            </a:r>
          </a:p>
          <a:p>
            <a:r>
              <a:rPr lang="en-US" sz="2200" b="1" dirty="0" smtClean="0"/>
              <a:t>2X</a:t>
            </a:r>
            <a:r>
              <a:rPr lang="en-US" sz="2200" dirty="0" smtClean="0"/>
              <a:t>s</a:t>
            </a:r>
            <a:r>
              <a:rPr lang="en-US" sz="2200" b="1" dirty="0" smtClean="0"/>
              <a:t> </a:t>
            </a:r>
            <a:r>
              <a:rPr lang="en-US" sz="2200" dirty="0" smtClean="0"/>
              <a:t>more likely to own savings accounts (banked/unbanked)</a:t>
            </a:r>
          </a:p>
          <a:p>
            <a:r>
              <a:rPr lang="en-US" sz="2200" b="1" dirty="0" smtClean="0"/>
              <a:t>2x</a:t>
            </a:r>
            <a:r>
              <a:rPr lang="en-US" sz="2200" dirty="0" smtClean="0"/>
              <a:t>s</a:t>
            </a:r>
            <a:r>
              <a:rPr lang="en-US" sz="2200" b="1" dirty="0" smtClean="0"/>
              <a:t> </a:t>
            </a:r>
            <a:r>
              <a:rPr lang="en-US" sz="2200" dirty="0" smtClean="0"/>
              <a:t>more likely to own credit cards</a:t>
            </a:r>
          </a:p>
          <a:p>
            <a:r>
              <a:rPr lang="en-US" sz="2200" b="1" dirty="0" smtClean="0"/>
              <a:t>4x</a:t>
            </a:r>
            <a:r>
              <a:rPr lang="en-US" sz="2200" dirty="0" smtClean="0"/>
              <a:t>s</a:t>
            </a:r>
            <a:r>
              <a:rPr lang="en-US" sz="2200" b="1" dirty="0" smtClean="0"/>
              <a:t> </a:t>
            </a:r>
            <a:r>
              <a:rPr lang="en-US" sz="2200" dirty="0" smtClean="0"/>
              <a:t>more likely to own stocks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D485BD-DEDA-40BF-AA99-27AC12E403B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248400"/>
            <a:ext cx="7543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Elliot, W. and Lewis (2013). Are student loans widening the wealth gap in America? It’s a question of equity. Lawrence, KS: Assets &amp; Education Initiative (AEDI).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8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800" dirty="0" smtClean="0"/>
              <a:t>What’s </a:t>
            </a:r>
            <a:r>
              <a:rPr lang="en-US" sz="3800" dirty="0"/>
              <a:t>the Future Look Like for the Federal Reserve Bank of Boston?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DAC7F4-C45B-4D93-80F9-8F8E889EF181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3-5 year commitment</a:t>
            </a:r>
          </a:p>
          <a:p>
            <a:pPr lvl="0"/>
            <a:r>
              <a:rPr lang="en-US" sz="3200" b="1" dirty="0" smtClean="0"/>
              <a:t>Focus</a:t>
            </a:r>
            <a:r>
              <a:rPr lang="en-US" sz="3200" dirty="0" smtClean="0"/>
              <a:t>: State Policy</a:t>
            </a:r>
            <a:r>
              <a:rPr lang="en-US" sz="3200" dirty="0"/>
              <a:t>, Practice and Research</a:t>
            </a:r>
          </a:p>
          <a:p>
            <a:pPr lvl="0"/>
            <a:r>
              <a:rPr lang="en-US" sz="3200" b="1" dirty="0" smtClean="0"/>
              <a:t>Roles</a:t>
            </a:r>
            <a:r>
              <a:rPr lang="en-US" sz="3200" dirty="0"/>
              <a:t>: Convener, Technical Assistance Provider, Research Partner</a:t>
            </a:r>
          </a:p>
          <a:p>
            <a:pPr lvl="0"/>
            <a:r>
              <a:rPr lang="en-US" sz="3200" b="1" dirty="0" smtClean="0"/>
              <a:t>Areas </a:t>
            </a:r>
            <a:r>
              <a:rPr lang="en-US" sz="3200" b="1" dirty="0"/>
              <a:t>of </a:t>
            </a:r>
            <a:r>
              <a:rPr lang="en-US" sz="3200" b="1" dirty="0" smtClean="0"/>
              <a:t>Focus</a:t>
            </a:r>
            <a:endParaRPr lang="en-US" sz="3200" b="1" dirty="0"/>
          </a:p>
          <a:p>
            <a:pPr lvl="1"/>
            <a:r>
              <a:rPr lang="en-US" sz="2800" dirty="0"/>
              <a:t>Interim </a:t>
            </a:r>
            <a:r>
              <a:rPr lang="en-US" sz="2800" dirty="0" smtClean="0"/>
              <a:t>Outcome/Impact Measures</a:t>
            </a:r>
            <a:endParaRPr lang="en-US" sz="2800" dirty="0"/>
          </a:p>
          <a:p>
            <a:pPr lvl="1"/>
            <a:r>
              <a:rPr lang="en-US" sz="2800" dirty="0"/>
              <a:t>Child/Parent &amp; Community </a:t>
            </a:r>
            <a:r>
              <a:rPr lang="en-US" sz="2800" dirty="0" smtClean="0"/>
              <a:t>Engagement Strategies</a:t>
            </a:r>
            <a:endParaRPr lang="en-US" sz="2800" dirty="0"/>
          </a:p>
          <a:p>
            <a:pPr lvl="1"/>
            <a:r>
              <a:rPr lang="en-US" sz="2800" dirty="0"/>
              <a:t>Long Term Research </a:t>
            </a:r>
            <a:r>
              <a:rPr lang="en-US" sz="2800" dirty="0" smtClean="0"/>
              <a:t>Opportunities (Impact)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Children’s Savings Accounts (CSAs) are not necessarily superior to other financial aid approaches for the sole purpose of paying for college but…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When considered through a lens that looks beyond </a:t>
            </a:r>
            <a:r>
              <a:rPr lang="en-US" dirty="0" smtClean="0"/>
              <a:t>mere access, </a:t>
            </a:r>
            <a:r>
              <a:rPr lang="en-US" dirty="0"/>
              <a:t>to account for the role of assets in helping children prepare for, engage with, and benefit from college, </a:t>
            </a:r>
            <a:r>
              <a:rPr lang="en-US" b="1" dirty="0"/>
              <a:t>there may be no other single policy lever as well-suited to these challenges as CSAs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DAC7F4-C45B-4D93-80F9-8F8E889EF181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14600"/>
            <a:ext cx="2193674" cy="259127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72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3962400" cy="3962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D485BD-DEDA-40BF-AA99-27AC12E403B7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32314" y="4800600"/>
            <a:ext cx="52795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Anthony Poore</a:t>
            </a:r>
          </a:p>
          <a:p>
            <a:pPr algn="r"/>
            <a:r>
              <a:rPr lang="en-US" sz="2000" dirty="0" smtClean="0"/>
              <a:t>Deputy Director, R&amp;CO</a:t>
            </a:r>
          </a:p>
          <a:p>
            <a:pPr algn="r"/>
            <a:r>
              <a:rPr lang="en-US" sz="2000" dirty="0" smtClean="0">
                <a:hlinkClick r:id="rId3"/>
              </a:rPr>
              <a:t>anthony.poore@bos.frb.org</a:t>
            </a:r>
            <a:endParaRPr lang="en-US" sz="2000" dirty="0" smtClean="0"/>
          </a:p>
          <a:p>
            <a:pPr algn="r"/>
            <a:r>
              <a:rPr lang="en-US" sz="1400" b="1" dirty="0" smtClean="0">
                <a:hlinkClick r:id="rId4"/>
              </a:rPr>
              <a:t>www.bostonfed.org/commdev/childrens-savings-accounts</a:t>
            </a:r>
            <a:endParaRPr lang="en-US" sz="1400" b="1" dirty="0"/>
          </a:p>
          <a:p>
            <a:pPr algn="r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723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393828">
              <a:defRPr/>
            </a:pPr>
            <a:r>
              <a:rPr lang="en-US" sz="3400" dirty="0" smtClean="0"/>
              <a:t>What are Children’</a:t>
            </a:r>
            <a:r>
              <a:rPr lang="en-US" altLang="ja-JP" sz="3400" dirty="0" smtClean="0"/>
              <a:t>s </a:t>
            </a:r>
            <a:r>
              <a:rPr lang="en-US" altLang="ja-JP" sz="3400" dirty="0"/>
              <a:t>Savings Accounts (CSAs)</a:t>
            </a:r>
            <a:endParaRPr lang="en-US" sz="34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5404" indent="-235404" defTabSz="269987">
              <a:spcBef>
                <a:spcPts val="1898"/>
              </a:spcBef>
              <a:buClr>
                <a:srgbClr val="5C86B9"/>
              </a:buClr>
              <a:buSzPct val="70000"/>
              <a:buFont typeface="Zapf Dingbats" charset="2"/>
              <a:buChar char="✤"/>
              <a:defRPr/>
            </a:pPr>
            <a:endParaRPr lang="en-US" sz="1800" dirty="0" smtClean="0"/>
          </a:p>
          <a:p>
            <a:pPr marL="235404" indent="-235404" defTabSz="269987">
              <a:spcBef>
                <a:spcPts val="1898"/>
              </a:spcBef>
              <a:buClr>
                <a:srgbClr val="5C86B9"/>
              </a:buClr>
              <a:buSzPct val="70000"/>
              <a:buFont typeface="Zapf Dingbats" charset="2"/>
              <a:buChar char="✤"/>
              <a:defRPr/>
            </a:pPr>
            <a:r>
              <a:rPr lang="en-US" sz="1800" dirty="0" smtClean="0"/>
              <a:t>Long-term </a:t>
            </a:r>
            <a:r>
              <a:rPr lang="en-US" sz="1800" dirty="0"/>
              <a:t>asset-building accounts established for children, as early as birth, and allowed to grow over their </a:t>
            </a:r>
            <a:r>
              <a:rPr lang="en-US" sz="1800" dirty="0" smtClean="0"/>
              <a:t>lifetime.</a:t>
            </a:r>
          </a:p>
          <a:p>
            <a:pPr marL="235404" indent="-235404" defTabSz="269987">
              <a:spcBef>
                <a:spcPts val="1898"/>
              </a:spcBef>
              <a:buClr>
                <a:srgbClr val="5C86B9"/>
              </a:buClr>
              <a:buSzPct val="70000"/>
              <a:buFont typeface="Zapf Dingbats" charset="2"/>
              <a:buChar char="✤"/>
              <a:defRPr/>
            </a:pPr>
            <a:r>
              <a:rPr lang="en-US" sz="1800" b="1" dirty="0" smtClean="0"/>
              <a:t>Two Product Models</a:t>
            </a:r>
          </a:p>
          <a:p>
            <a:pPr marL="532584" lvl="1" indent="-235404" defTabSz="269987">
              <a:spcBef>
                <a:spcPts val="1898"/>
              </a:spcBef>
              <a:buClr>
                <a:srgbClr val="5C86B9"/>
              </a:buClr>
              <a:buSzPct val="70000"/>
              <a:buFont typeface="Zapf Dingbats" charset="2"/>
              <a:buChar char="✤"/>
              <a:defRPr/>
            </a:pPr>
            <a:r>
              <a:rPr lang="en-US" sz="1600" dirty="0"/>
              <a:t>A deposit-only savings account </a:t>
            </a:r>
            <a:r>
              <a:rPr lang="en-US" sz="1600" dirty="0" smtClean="0"/>
              <a:t>offered by traditional lender.</a:t>
            </a:r>
            <a:r>
              <a:rPr lang="en-US" sz="1400" dirty="0" smtClean="0"/>
              <a:t> (</a:t>
            </a:r>
            <a:r>
              <a:rPr lang="en-US" sz="1400" dirty="0" smtClean="0">
                <a:hlinkClick r:id="rId2"/>
              </a:rPr>
              <a:t>K2C Model, San Francisco</a:t>
            </a:r>
            <a:r>
              <a:rPr lang="en-US" sz="1400" dirty="0" smtClean="0"/>
              <a:t>)</a:t>
            </a:r>
          </a:p>
          <a:p>
            <a:pPr marL="532584" lvl="1" indent="-235404" defTabSz="269987">
              <a:spcBef>
                <a:spcPts val="1898"/>
              </a:spcBef>
              <a:buClr>
                <a:srgbClr val="5C86B9"/>
              </a:buClr>
              <a:buSzPct val="70000"/>
              <a:buFont typeface="Zapf Dingbats" charset="2"/>
              <a:buChar char="✤"/>
              <a:defRPr/>
            </a:pPr>
            <a:r>
              <a:rPr lang="en-US" sz="1600" dirty="0"/>
              <a:t>A 529 savings plan (named for the relevant section of the federal tax code) is a state-sponsored, tax-preferred savings plan for qualified post-secondary education expenses. (</a:t>
            </a:r>
            <a:r>
              <a:rPr lang="en-US" sz="1600" dirty="0">
                <a:hlinkClick r:id="rId3"/>
              </a:rPr>
              <a:t>Harold Alfond, Maine</a:t>
            </a:r>
            <a:r>
              <a:rPr lang="en-US" sz="1600" dirty="0"/>
              <a:t>)</a:t>
            </a:r>
          </a:p>
          <a:p>
            <a:pPr marL="235404" indent="-235404" defTabSz="269987">
              <a:spcBef>
                <a:spcPts val="1898"/>
              </a:spcBef>
              <a:buClr>
                <a:srgbClr val="5C86B9"/>
              </a:buClr>
              <a:buSzPct val="70000"/>
              <a:buFont typeface="Zapf Dingbats" charset="2"/>
              <a:buChar char="✤"/>
              <a:defRPr/>
            </a:pPr>
            <a:r>
              <a:rPr lang="en-US" sz="1800" dirty="0" smtClean="0"/>
              <a:t>Either model can provide </a:t>
            </a:r>
            <a:r>
              <a:rPr lang="en-US" sz="1800" b="1" dirty="0"/>
              <a:t>savings matches </a:t>
            </a:r>
            <a:r>
              <a:rPr lang="en-US" sz="1800" dirty="0"/>
              <a:t>or other </a:t>
            </a:r>
            <a:r>
              <a:rPr lang="en-US" sz="1800" b="1" dirty="0"/>
              <a:t>incentives</a:t>
            </a:r>
            <a:r>
              <a:rPr lang="en-US" sz="1800" dirty="0"/>
              <a:t> to encourage </a:t>
            </a:r>
            <a:r>
              <a:rPr lang="en-US" sz="1800" dirty="0" smtClean="0"/>
              <a:t>positive savings behaviors </a:t>
            </a:r>
            <a:r>
              <a:rPr lang="en-US" sz="1800" dirty="0"/>
              <a:t>– particularly those of lower income – to save</a:t>
            </a:r>
            <a:r>
              <a:rPr lang="en-US" sz="1800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D485BD-DEDA-40BF-AA99-27AC12E403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26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of Effective CSA Design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DAC7F4-C45B-4D93-80F9-8F8E889EF181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703020"/>
          </a:xfrm>
        </p:spPr>
        <p:txBody>
          <a:bodyPr>
            <a:normAutofit fontScale="70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sz="3300" dirty="0" smtClean="0"/>
              <a:t>Allow </a:t>
            </a:r>
            <a:r>
              <a:rPr lang="en-US" sz="3300" dirty="0"/>
              <a:t>universal, automatic child </a:t>
            </a:r>
            <a:r>
              <a:rPr lang="en-US" sz="3300" dirty="0" smtClean="0"/>
              <a:t>enrollment. </a:t>
            </a:r>
            <a:endParaRPr lang="en-US" sz="3300" dirty="0"/>
          </a:p>
          <a:p>
            <a:pPr lvl="0"/>
            <a:r>
              <a:rPr lang="en-US" sz="3300" dirty="0"/>
              <a:t>Carry a national </a:t>
            </a:r>
            <a:r>
              <a:rPr lang="en-US" sz="3300" dirty="0" smtClean="0"/>
              <a:t>footprint and equitable </a:t>
            </a:r>
            <a:r>
              <a:rPr lang="en-US" sz="3300" dirty="0"/>
              <a:t>among different </a:t>
            </a:r>
            <a:r>
              <a:rPr lang="en-US" sz="3300" dirty="0" smtClean="0"/>
              <a:t>jurisdictions.</a:t>
            </a:r>
            <a:endParaRPr lang="en-US" sz="3300" dirty="0"/>
          </a:p>
          <a:p>
            <a:pPr lvl="0"/>
            <a:r>
              <a:rPr lang="en-US" sz="3300" dirty="0"/>
              <a:t>Allow identification and engagement with accounts, including parent and child deposits, in-person and via electronic </a:t>
            </a:r>
            <a:r>
              <a:rPr lang="en-US" sz="3300" dirty="0" smtClean="0"/>
              <a:t>interface.</a:t>
            </a:r>
            <a:endParaRPr lang="en-US" sz="3300" dirty="0"/>
          </a:p>
          <a:p>
            <a:pPr lvl="0"/>
            <a:r>
              <a:rPr lang="en-US" sz="3300" dirty="0"/>
              <a:t>Restrict accounts to asset-building purposes, but not strictly to higher </a:t>
            </a:r>
            <a:r>
              <a:rPr lang="en-US" sz="3300" dirty="0" smtClean="0"/>
              <a:t>education. </a:t>
            </a:r>
            <a:endParaRPr lang="en-US" sz="3300" dirty="0"/>
          </a:p>
          <a:p>
            <a:pPr lvl="0"/>
            <a:r>
              <a:rPr lang="en-US" sz="3300" dirty="0"/>
              <a:t>Be administratively efficient in all essential operations, including disbursement, and sustainable at scale, with tolerably low administrative costs and integration into existing policy </a:t>
            </a:r>
            <a:r>
              <a:rPr lang="en-US" sz="3300" dirty="0" smtClean="0"/>
              <a:t>systems.</a:t>
            </a:r>
            <a:endParaRPr lang="en-US" sz="3300" dirty="0"/>
          </a:p>
          <a:p>
            <a:pPr lvl="0"/>
            <a:r>
              <a:rPr lang="en-US" sz="3300" dirty="0"/>
              <a:t>Adequately protect consumers, with publicly provided accounts or private accounts with substantial regulatory oversight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96000"/>
            <a:ext cx="8153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Moving Toward a Policy Agenda for Improving Children's Savings Account Delivery Systems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William Elliott III, Melinda K. Lewis, Anthony Poore, and Brian Clarke, Community Development Issue Brief, No. 1, 2015 </a:t>
            </a:r>
            <a:br>
              <a:rPr lang="en-US" sz="1200" dirty="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9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Do We Care?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105400"/>
          </a:xfrm>
        </p:spPr>
        <p:txBody>
          <a:bodyPr>
            <a:normAutofit fontScale="77500" lnSpcReduction="20000"/>
          </a:bodyPr>
          <a:lstStyle/>
          <a:p>
            <a:pPr indent="-342900">
              <a:buFont typeface="Wingdings" pitchFamily="2" charset="2"/>
              <a:buChar char="ü"/>
            </a:pPr>
            <a:r>
              <a:rPr lang="en-US" sz="2400" dirty="0" smtClean="0"/>
              <a:t>The </a:t>
            </a:r>
            <a:r>
              <a:rPr lang="en-US" sz="2400" dirty="0" smtClean="0">
                <a:hlinkClick r:id="rId2"/>
              </a:rPr>
              <a:t>cost of post-secondary education &amp; student loan debt </a:t>
            </a:r>
            <a:r>
              <a:rPr lang="en-US" sz="2400" dirty="0" smtClean="0"/>
              <a:t>is having a profound impact on the daily lives &amp; long-term financial health of many young adults.  </a:t>
            </a:r>
          </a:p>
          <a:p>
            <a:pPr marL="0" indent="0">
              <a:buNone/>
            </a:pPr>
            <a:endParaRPr lang="en-US" sz="2400" dirty="0"/>
          </a:p>
          <a:p>
            <a:pPr indent="-342900">
              <a:buFont typeface="Wingdings" pitchFamily="2" charset="2"/>
              <a:buChar char="ü"/>
            </a:pPr>
            <a:r>
              <a:rPr lang="en-US" sz="2400" dirty="0" smtClean="0"/>
              <a:t>CSAs have the potential to expand economic and educational opportunities for low- and moderate income families &amp; children.</a:t>
            </a:r>
          </a:p>
          <a:p>
            <a:pPr indent="-342900">
              <a:buFont typeface="Wingdings" pitchFamily="2" charset="2"/>
              <a:buChar char="ü"/>
            </a:pPr>
            <a:endParaRPr lang="en-US" sz="2400" dirty="0" smtClean="0"/>
          </a:p>
          <a:p>
            <a:pPr indent="-342900">
              <a:buFont typeface="Wingdings" pitchFamily="2" charset="2"/>
              <a:buChar char="ü"/>
            </a:pPr>
            <a:r>
              <a:rPr lang="en-US" sz="2400" dirty="0" smtClean="0"/>
              <a:t>CSAs support the interest of States in increasing the percentage of its population with college </a:t>
            </a:r>
            <a:r>
              <a:rPr lang="en-US" sz="2400" dirty="0"/>
              <a:t>degrees, certificates and </a:t>
            </a:r>
            <a:r>
              <a:rPr lang="en-US" sz="2400" dirty="0" smtClean="0"/>
              <a:t>credentials </a:t>
            </a:r>
            <a:r>
              <a:rPr lang="en-US" sz="1900" dirty="0" smtClean="0"/>
              <a:t>(</a:t>
            </a:r>
            <a:r>
              <a:rPr lang="en-US" sz="1900" dirty="0" smtClean="0">
                <a:hlinkClick r:id="rId3"/>
              </a:rPr>
              <a:t>Lumina Foundation Goal 2025</a:t>
            </a:r>
            <a:r>
              <a:rPr lang="en-US" sz="1900" dirty="0" smtClean="0"/>
              <a:t>).</a:t>
            </a:r>
          </a:p>
          <a:p>
            <a:pPr lvl="1" indent="-342900">
              <a:buFont typeface="Wingdings" pitchFamily="2" charset="2"/>
              <a:buChar char="ü"/>
            </a:pPr>
            <a:r>
              <a:rPr lang="en-US" sz="1600" b="1" dirty="0" smtClean="0"/>
              <a:t>Connecticut’s Goal: </a:t>
            </a:r>
            <a:r>
              <a:rPr lang="en-US" sz="1600" b="1" dirty="0" smtClean="0">
                <a:solidFill>
                  <a:srgbClr val="FF0000"/>
                </a:solidFill>
              </a:rPr>
              <a:t>N/A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College Attainment among Adults Ages 25-64 : </a:t>
            </a:r>
            <a:r>
              <a:rPr lang="en-US" sz="1600" b="1" dirty="0" smtClean="0">
                <a:solidFill>
                  <a:srgbClr val="FF0000"/>
                </a:solidFill>
              </a:rPr>
              <a:t>47.8%</a:t>
            </a:r>
            <a:endParaRPr lang="en-US" sz="1600" b="1" dirty="0">
              <a:solidFill>
                <a:srgbClr val="FF0000"/>
              </a:solidFill>
            </a:endParaRPr>
          </a:p>
          <a:p>
            <a:pPr marL="297180" lvl="1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CSAs </a:t>
            </a:r>
            <a:r>
              <a:rPr lang="en-US" sz="2400" dirty="0"/>
              <a:t>represent a long term investment in </a:t>
            </a:r>
            <a:r>
              <a:rPr lang="en-US" sz="2400" dirty="0" smtClean="0"/>
              <a:t>our citizenry </a:t>
            </a:r>
            <a:r>
              <a:rPr lang="en-US" sz="2400" dirty="0"/>
              <a:t>while  </a:t>
            </a:r>
            <a:r>
              <a:rPr lang="en-US" sz="2400" dirty="0" smtClean="0"/>
              <a:t>helping address and alleviate New England’s/Connecticut’s </a:t>
            </a:r>
            <a:r>
              <a:rPr lang="en-US" sz="2400" dirty="0" smtClean="0">
                <a:hlinkClick r:id="rId4"/>
              </a:rPr>
              <a:t>middle skills gap </a:t>
            </a:r>
            <a:r>
              <a:rPr lang="en-US" sz="2400" dirty="0" smtClean="0"/>
              <a:t>by addressing secondary education affordability. </a:t>
            </a:r>
            <a:r>
              <a:rPr lang="en-US" sz="2400" b="1" i="1" dirty="0" smtClean="0"/>
              <a:t> 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CSA’s encourage and leverage, family, public and private capital resources.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lvl="1" indent="-342900">
              <a:buFont typeface="Wingdings" pitchFamily="2" charset="2"/>
              <a:buChar char="ü"/>
            </a:pPr>
            <a:endParaRPr lang="en-US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D485BD-DEDA-40BF-AA99-27AC12E403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Developments in the CSA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B3FC818-720C-4F97-AC74-4968A855899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7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Leads the 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B3FC818-720C-4F97-AC74-4968A85589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9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England Leads the Nation</a:t>
            </a:r>
          </a:p>
        </p:txBody>
      </p:sp>
      <p:pic>
        <p:nvPicPr>
          <p:cNvPr id="8" name="Content Placeholder 7">
            <a:hlinkClick r:id="rId2"/>
          </p:cNvPr>
          <p:cNvPicPr>
            <a:picLocks noGrp="1"/>
          </p:cNvPicPr>
          <p:nvPr>
            <p:ph sz="half" idx="1"/>
          </p:nvPr>
        </p:nvPicPr>
        <p:blipFill rotWithShape="1">
          <a:blip r:embed="rId3"/>
          <a:srcRect l="18854" t="11531" r="61086" b="5452"/>
          <a:stretch/>
        </p:blipFill>
        <p:spPr bwMode="auto">
          <a:xfrm>
            <a:off x="609600" y="1752600"/>
            <a:ext cx="3391030" cy="458946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>
            <a:hlinkClick r:id="rId4"/>
          </p:cNvPr>
          <p:cNvPicPr>
            <a:picLocks noGrp="1"/>
          </p:cNvPicPr>
          <p:nvPr>
            <p:ph sz="half" idx="2"/>
          </p:nvPr>
        </p:nvPicPr>
        <p:blipFill rotWithShape="1">
          <a:blip r:embed="rId5"/>
          <a:srcRect l="68326" t="17065" r="10558" b="4529"/>
          <a:stretch/>
        </p:blipFill>
        <p:spPr bwMode="auto">
          <a:xfrm>
            <a:off x="4724400" y="1752600"/>
            <a:ext cx="3657600" cy="4572000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19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England Leads the Nation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620000" cy="2618361"/>
          </a:xfrm>
          <a:ln w="12700"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9D485BD-DEDA-40BF-AA99-27AC12E403B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England Leads the Nation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114300" lvl="0" indent="0">
              <a:buNone/>
            </a:pPr>
            <a:r>
              <a:rPr lang="en-US" sz="3600" b="1" dirty="0"/>
              <a:t>Three</a:t>
            </a:r>
            <a:r>
              <a:rPr lang="en-US" sz="3600" dirty="0"/>
              <a:t> New England </a:t>
            </a:r>
            <a:r>
              <a:rPr lang="en-US" sz="3600" dirty="0" smtClean="0"/>
              <a:t>State Legislators have sponsored/passed CSA </a:t>
            </a:r>
            <a:r>
              <a:rPr lang="en-US" sz="3600" dirty="0"/>
              <a:t>Legislation in </a:t>
            </a:r>
            <a:r>
              <a:rPr lang="en-US" sz="3600" dirty="0" smtClean="0"/>
              <a:t>2015</a:t>
            </a:r>
            <a:endParaRPr lang="en-US" sz="3600" dirty="0"/>
          </a:p>
          <a:p>
            <a:pPr marL="114300" lvl="0" indent="0">
              <a:buNone/>
            </a:pPr>
            <a:endParaRPr lang="en-US" sz="3600" dirty="0"/>
          </a:p>
          <a:p>
            <a:r>
              <a:rPr lang="en-US" sz="3600" b="1" dirty="0" smtClean="0"/>
              <a:t>Vermont: </a:t>
            </a:r>
            <a:r>
              <a:rPr lang="en-US" sz="3600" dirty="0" smtClean="0"/>
              <a:t>Rep</a:t>
            </a:r>
            <a:r>
              <a:rPr lang="en-US" sz="3600" dirty="0"/>
              <a:t>. </a:t>
            </a:r>
            <a:r>
              <a:rPr lang="en-US" sz="3600" dirty="0" smtClean="0"/>
              <a:t>Jill Krowinski</a:t>
            </a:r>
            <a:endParaRPr lang="en-US" sz="3600" dirty="0"/>
          </a:p>
          <a:p>
            <a:r>
              <a:rPr lang="en-US" sz="3600" b="1" dirty="0"/>
              <a:t>New </a:t>
            </a:r>
            <a:r>
              <a:rPr lang="en-US" sz="3600" b="1" dirty="0" smtClean="0"/>
              <a:t>Hampshire: </a:t>
            </a:r>
            <a:r>
              <a:rPr lang="en-US" sz="3600" dirty="0"/>
              <a:t>Rep. </a:t>
            </a:r>
            <a:r>
              <a:rPr lang="en-US" sz="3600" dirty="0" smtClean="0"/>
              <a:t>Mary Gile</a:t>
            </a:r>
            <a:endParaRPr lang="en-US" sz="3600" dirty="0"/>
          </a:p>
          <a:p>
            <a:r>
              <a:rPr lang="en-US" sz="3600" b="1" dirty="0" smtClean="0"/>
              <a:t>Massachusetts: </a:t>
            </a:r>
            <a:r>
              <a:rPr lang="en-US" sz="3600" dirty="0" smtClean="0"/>
              <a:t>Sen</a:t>
            </a:r>
            <a:r>
              <a:rPr lang="en-US" sz="3600" dirty="0"/>
              <a:t>. </a:t>
            </a:r>
            <a:r>
              <a:rPr lang="en-US" sz="3600" dirty="0" smtClean="0"/>
              <a:t>James </a:t>
            </a:r>
            <a:r>
              <a:rPr lang="en-US" sz="3600" dirty="0"/>
              <a:t>Eldridge &amp; the City of </a:t>
            </a:r>
            <a:r>
              <a:rPr lang="en-US" sz="3600" dirty="0" smtClean="0"/>
              <a:t>Boston, Treasurer Goldberg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19D485BD-DEDA-40BF-AA99-27AC12E403B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1465" r="16527" b="15272"/>
          <a:stretch/>
        </p:blipFill>
        <p:spPr bwMode="auto">
          <a:xfrm>
            <a:off x="772748" y="1589314"/>
            <a:ext cx="3113452" cy="4278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94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763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Bodoni MT Condensed</vt:lpstr>
      <vt:lpstr>HGPｺﾞｼｯｸE</vt:lpstr>
      <vt:lpstr>Times</vt:lpstr>
      <vt:lpstr>Tw Cen MT</vt:lpstr>
      <vt:lpstr>Wingdings</vt:lpstr>
      <vt:lpstr>Wingdings 2</vt:lpstr>
      <vt:lpstr>Zapf Dingbats</vt:lpstr>
      <vt:lpstr>Median</vt:lpstr>
      <vt:lpstr>Federal Reserve Bank of Boston</vt:lpstr>
      <vt:lpstr>What are Children’s Savings Accounts (CSAs)</vt:lpstr>
      <vt:lpstr>Principles of Effective CSA Design </vt:lpstr>
      <vt:lpstr>Why Do We Care?</vt:lpstr>
      <vt:lpstr>Major Developments in the CSA Field</vt:lpstr>
      <vt:lpstr>New England Leads the Nation</vt:lpstr>
      <vt:lpstr>New England Leads the Nation</vt:lpstr>
      <vt:lpstr>New England Leads the Nation</vt:lpstr>
      <vt:lpstr>New England Leads the Nation</vt:lpstr>
      <vt:lpstr>CSAs Continue to Gain Momentum</vt:lpstr>
      <vt:lpstr>What Does Early Research Suggest: Assets, Empowerment &amp; Opportunity</vt:lpstr>
      <vt:lpstr>What Does Early Research Suggest: Assets, Empowerment &amp; Opportunity</vt:lpstr>
      <vt:lpstr> What’s the Future Look Like for the Federal Reserve Bank of Boston? </vt:lpstr>
      <vt:lpstr>Summary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Reserve Bank of Boston</dc:title>
  <dc:creator>Poore, Anthony</dc:creator>
  <cp:lastModifiedBy>Maggie Osborn</cp:lastModifiedBy>
  <cp:revision>29</cp:revision>
  <cp:lastPrinted>2015-12-03T17:12:13Z</cp:lastPrinted>
  <dcterms:created xsi:type="dcterms:W3CDTF">2015-10-16T12:58:52Z</dcterms:created>
  <dcterms:modified xsi:type="dcterms:W3CDTF">2016-04-26T16:21:11Z</dcterms:modified>
</cp:coreProperties>
</file>